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63" r:id="rId3"/>
    <p:sldId id="274" r:id="rId4"/>
    <p:sldId id="276" r:id="rId5"/>
    <p:sldId id="278" r:id="rId6"/>
    <p:sldId id="277" r:id="rId7"/>
    <p:sldId id="279" r:id="rId8"/>
    <p:sldId id="273" r:id="rId9"/>
  </p:sldIdLst>
  <p:sldSz cx="10691813" cy="7559675"/>
  <p:notesSz cx="7559675" cy="10691813"/>
  <p:embeddedFontLst>
    <p:embeddedFont>
      <p:font typeface="IBM Plex Sans" panose="020B0503050203000203" pitchFamily="34" charset="0"/>
      <p:regular r:id="rId11"/>
      <p:bold r:id="rId12"/>
      <p:italic r:id="rId13"/>
      <p:boldItalic r:id="rId14"/>
    </p:embeddedFont>
    <p:embeddedFont>
      <p:font typeface="IBM Plex Sans Condensed" panose="020B0503050203000203" pitchFamily="34" charset="0"/>
      <p:regular r:id="rId15"/>
      <p:bold r:id="rId16"/>
      <p:italic r:id="rId17"/>
      <p:boldItalic r:id="rId18"/>
    </p:embeddedFont>
    <p:embeddedFont>
      <p:font typeface="IBM Plex Sans Medium" panose="020B0503050203000203" pitchFamily="34" charset="0"/>
      <p:regular r:id="rId19"/>
      <p:bold r:id="rId20"/>
      <p:italic r:id="rId21"/>
      <p:boldItalic r:id="rId22"/>
    </p:embeddedFont>
    <p:embeddedFont>
      <p:font typeface="IBMPlexSans" panose="020B0503050203000203" pitchFamily="34" charset="0"/>
      <p:regular r:id="rId23"/>
      <p:bold r:id="rId24"/>
      <p:italic r:id="rId25"/>
      <p:boldItalic r:id="rId26"/>
    </p:embeddedFont>
    <p:embeddedFont>
      <p:font typeface="Segoe UI Symbol" panose="020B0502040204020203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5" userDrawn="1">
          <p15:clr>
            <a:srgbClr val="9AA0A6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B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920CD3-0690-43B5-BF27-7E1FC105841D}">
  <a:tblStyle styleId="{32920CD3-0690-43B5-BF27-7E1FC10584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709"/>
  </p:normalViewPr>
  <p:slideViewPr>
    <p:cSldViewPr snapToGrid="0">
      <p:cViewPr varScale="1">
        <p:scale>
          <a:sx n="96" d="100"/>
          <a:sy n="96" d="100"/>
        </p:scale>
        <p:origin x="408" y="184"/>
      </p:cViewPr>
      <p:guideLst>
        <p:guide orient="horz" pos="2925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0957" y="685800"/>
            <a:ext cx="4476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fdf5accf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fdf5accf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df5accfc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1fdf5accfc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df5accfc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1fdf5accfc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62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5702016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" name="Google Shape;36;g115702016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961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fb2eeefe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" name="Google Shape;45;g1fb2eeefe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202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fb2eeefe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" name="Google Shape;45;g1fb2eeefe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038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df5accfc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1fdf5accfc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352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9730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19801" y="2152502"/>
            <a:ext cx="98523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IBM Plex Sans"/>
              <a:buNone/>
              <a:defRPr sz="78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2">
  <p:cSld name="7_Custom Layout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30227" y="525001"/>
            <a:ext cx="8325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19812" y="3003003"/>
            <a:ext cx="4863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914400" lvl="1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2"/>
          </p:nvPr>
        </p:nvSpPr>
        <p:spPr>
          <a:xfrm>
            <a:off x="411231" y="1764000"/>
            <a:ext cx="4863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 b="1" i="1"/>
            </a:lvl1pPr>
            <a:lvl2pPr lvl="1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30227" y="525001"/>
            <a:ext cx="8325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9812" y="3003003"/>
            <a:ext cx="4863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Char char="◦"/>
              <a:defRPr/>
            </a:lvl2pPr>
            <a:lvl3pPr marL="1371600" lvl="2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411231" y="1764000"/>
            <a:ext cx="4863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 b="1" i="1"/>
            </a:lvl1pPr>
            <a:lvl2pPr lvl="1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1">
  <p:cSld name="7_Custom Layout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30227" y="525001"/>
            <a:ext cx="8325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9812" y="3003000"/>
            <a:ext cx="48630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None/>
              <a:defRPr>
                <a:solidFill>
                  <a:srgbClr val="5D5CFF"/>
                </a:solidFill>
              </a:defRPr>
            </a:lvl1pPr>
            <a:lvl2pPr marL="914400" lvl="1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◦"/>
              <a:defRPr>
                <a:solidFill>
                  <a:srgbClr val="5D5CFF"/>
                </a:solidFill>
              </a:defRPr>
            </a:lvl2pPr>
            <a:lvl3pPr marL="1371600" lvl="2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3pPr>
            <a:lvl4pPr marL="1828800" lvl="3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4pPr>
            <a:lvl5pPr marL="2286000" lvl="4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5pPr>
            <a:lvl6pPr marL="2743200" lvl="5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6pPr>
            <a:lvl7pPr marL="3200400" lvl="6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7pPr>
            <a:lvl8pPr marL="3657600" lvl="7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8pPr>
            <a:lvl9pPr marL="4114800" lvl="8" indent="-30480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200"/>
              <a:buChar char="•"/>
              <a:defRPr>
                <a:solidFill>
                  <a:srgbClr val="5D5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11231" y="1764000"/>
            <a:ext cx="4863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5D5CFF"/>
              </a:buClr>
              <a:buSzPts val="1500"/>
              <a:buNone/>
              <a:defRPr sz="1500" b="1" i="1">
                <a:solidFill>
                  <a:srgbClr val="5D5CFF"/>
                </a:solidFill>
              </a:defRPr>
            </a:lvl1pPr>
            <a:lvl2pPr lvl="1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Layout Short Header">
  <p:cSld name="Standard Layout Short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20443" y="522522"/>
            <a:ext cx="98511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48150" y="249251"/>
            <a:ext cx="1232500" cy="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0228" y="525003"/>
            <a:ext cx="98412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7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0432" y="3003000"/>
            <a:ext cx="48630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"/>
              <a:buChar char="◦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•"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1">
          <p15:clr>
            <a:srgbClr val="F26B43"/>
          </p15:clr>
        </p15:guide>
        <p15:guide id="2" orient="horz" pos="4431">
          <p15:clr>
            <a:srgbClr val="F26B43"/>
          </p15:clr>
        </p15:guide>
        <p15:guide id="3" pos="259">
          <p15:clr>
            <a:srgbClr val="F26B43"/>
          </p15:clr>
        </p15:guide>
        <p15:guide id="4" pos="6476">
          <p15:clr>
            <a:srgbClr val="F26B43"/>
          </p15:clr>
        </p15:guide>
        <p15:guide id="5" orient="horz" pos="1111">
          <p15:clr>
            <a:srgbClr val="F26B43"/>
          </p15:clr>
        </p15:guide>
        <p15:guide id="6" pos="703">
          <p15:clr>
            <a:srgbClr val="F26B43"/>
          </p15:clr>
        </p15:guide>
        <p15:guide id="7" pos="801">
          <p15:clr>
            <a:srgbClr val="F26B43"/>
          </p15:clr>
        </p15:guide>
        <p15:guide id="8" pos="1220">
          <p15:clr>
            <a:srgbClr val="F26B43"/>
          </p15:clr>
        </p15:guide>
        <p15:guide id="9" pos="1319">
          <p15:clr>
            <a:srgbClr val="F26B43"/>
          </p15:clr>
        </p15:guide>
        <p15:guide id="10" pos="1737">
          <p15:clr>
            <a:srgbClr val="F26B43"/>
          </p15:clr>
        </p15:guide>
        <p15:guide id="11" pos="1837">
          <p15:clr>
            <a:srgbClr val="F26B43"/>
          </p15:clr>
        </p15:guide>
        <p15:guide id="12" pos="2274">
          <p15:clr>
            <a:srgbClr val="F26B43"/>
          </p15:clr>
        </p15:guide>
        <p15:guide id="13" pos="2372">
          <p15:clr>
            <a:srgbClr val="F26B43"/>
          </p15:clr>
        </p15:guide>
        <p15:guide id="14" pos="2791">
          <p15:clr>
            <a:srgbClr val="F26B43"/>
          </p15:clr>
        </p15:guide>
        <p15:guide id="15" pos="2890">
          <p15:clr>
            <a:srgbClr val="F26B43"/>
          </p15:clr>
        </p15:guide>
        <p15:guide id="16" pos="3327">
          <p15:clr>
            <a:srgbClr val="F26B43"/>
          </p15:clr>
        </p15:guide>
        <p15:guide id="17" pos="3427">
          <p15:clr>
            <a:srgbClr val="F26B43"/>
          </p15:clr>
        </p15:guide>
        <p15:guide id="18" pos="3845">
          <p15:clr>
            <a:srgbClr val="F26B43"/>
          </p15:clr>
        </p15:guide>
        <p15:guide id="19" pos="3944">
          <p15:clr>
            <a:srgbClr val="F26B43"/>
          </p15:clr>
        </p15:guide>
        <p15:guide id="20" pos="4363">
          <p15:clr>
            <a:srgbClr val="F26B43"/>
          </p15:clr>
        </p15:guide>
        <p15:guide id="21" pos="4461">
          <p15:clr>
            <a:srgbClr val="F26B43"/>
          </p15:clr>
        </p15:guide>
        <p15:guide id="22" pos="4898">
          <p15:clr>
            <a:srgbClr val="F26B43"/>
          </p15:clr>
        </p15:guide>
        <p15:guide id="23" pos="4998">
          <p15:clr>
            <a:srgbClr val="F26B43"/>
          </p15:clr>
        </p15:guide>
        <p15:guide id="24" pos="5416">
          <p15:clr>
            <a:srgbClr val="F26B43"/>
          </p15:clr>
        </p15:guide>
        <p15:guide id="25" pos="5515">
          <p15:clr>
            <a:srgbClr val="F26B43"/>
          </p15:clr>
        </p15:guide>
        <p15:guide id="26" pos="5953">
          <p15:clr>
            <a:srgbClr val="F26B43"/>
          </p15:clr>
        </p15:guide>
        <p15:guide id="27" pos="6052">
          <p15:clr>
            <a:srgbClr val="F26B43"/>
          </p15:clr>
        </p15:guide>
        <p15:guide id="28" orient="horz" pos="18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www.aihr.com/platform/?utm_source=article-templates&amp;utm_medium=article-templates&amp;utm_campaign=article-templates&amp;utm_content=90-day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aihr.com/platfor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F8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9850" y="2974799"/>
            <a:ext cx="9852300" cy="16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+mj-lt"/>
              </a:rPr>
              <a:t>CEO Succession Planning</a:t>
            </a:r>
            <a:endParaRPr lang="en-US" sz="6000" dirty="0">
              <a:solidFill>
                <a:srgbClr val="30206B"/>
              </a:solidFill>
              <a:latin typeface="+mj-l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dirty="0">
                <a:solidFill>
                  <a:srgbClr val="30206B"/>
                </a:solidFill>
                <a:latin typeface="+mj-lt"/>
              </a:rPr>
              <a:t>Template</a:t>
            </a:r>
            <a:endParaRPr lang="en-US" sz="6000" dirty="0">
              <a:solidFill>
                <a:srgbClr val="30206B"/>
              </a:solidFill>
              <a:latin typeface="+mj-l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solidFill>
                <a:srgbClr val="3020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sz="2600" b="1" dirty="0">
                <a:latin typeface="+mj-lt"/>
              </a:rPr>
              <a:t>Overview of Operations </a:t>
            </a:r>
            <a:r>
              <a:rPr lang="en-US" b="1" dirty="0">
                <a:latin typeface="+mj-lt"/>
              </a:rPr>
              <a:t>(Next 3-5 years)</a:t>
            </a:r>
            <a:endParaRPr sz="1700" i="1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18050" y="2755900"/>
            <a:ext cx="9855900" cy="42792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dirty="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latin typeface="+mn-lt"/>
              </a:rPr>
              <a:t>[Provide a detailed analysis of the organization’s strategic objectives, expected challenges, and growth opportunities for the next three to five years. This section should cover: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Market trends and competitive landscape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Financial goals and performance expectations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Key strategic initiatives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Potential risks and mitigation strategies.]</a:t>
            </a:r>
            <a:endParaRPr sz="1200" b="0" i="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25074" y="525475"/>
            <a:ext cx="8604626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sz="2600" b="1" dirty="0">
                <a:latin typeface="+mj-lt"/>
              </a:rPr>
              <a:t>Criteria and Characteristics Needed for the Next CEO</a:t>
            </a:r>
            <a:endParaRPr lang="en-US" sz="2600" i="1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latin typeface="+mn-lt"/>
              </a:rPr>
              <a:t>[Define the criteria for selecting the next CEO based on the organization's priorities, current and future challenges, and strategic goals.]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E26598-12DD-158A-DDC7-CB37A26B6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36993"/>
              </p:ext>
            </p:extLst>
          </p:nvPr>
        </p:nvGraphicFramePr>
        <p:xfrm>
          <a:off x="425074" y="1614355"/>
          <a:ext cx="9688511" cy="5060250"/>
        </p:xfrm>
        <a:graphic>
          <a:graphicData uri="http://schemas.openxmlformats.org/drawingml/2006/table">
            <a:tbl>
              <a:tblPr>
                <a:noFill/>
                <a:tableStyleId>{32920CD3-0690-43B5-BF27-7E1FC105841D}</a:tableStyleId>
              </a:tblPr>
              <a:tblGrid>
                <a:gridCol w="1871805">
                  <a:extLst>
                    <a:ext uri="{9D8B030D-6E8A-4147-A177-3AD203B41FA5}">
                      <a16:colId xmlns:a16="http://schemas.microsoft.com/office/drawing/2014/main" val="1409974357"/>
                    </a:ext>
                  </a:extLst>
                </a:gridCol>
                <a:gridCol w="2251759">
                  <a:extLst>
                    <a:ext uri="{9D8B030D-6E8A-4147-A177-3AD203B41FA5}">
                      <a16:colId xmlns:a16="http://schemas.microsoft.com/office/drawing/2014/main" val="3783546803"/>
                    </a:ext>
                  </a:extLst>
                </a:gridCol>
                <a:gridCol w="1882413">
                  <a:extLst>
                    <a:ext uri="{9D8B030D-6E8A-4147-A177-3AD203B41FA5}">
                      <a16:colId xmlns:a16="http://schemas.microsoft.com/office/drawing/2014/main" val="3611991244"/>
                    </a:ext>
                  </a:extLst>
                </a:gridCol>
                <a:gridCol w="1841267">
                  <a:extLst>
                    <a:ext uri="{9D8B030D-6E8A-4147-A177-3AD203B41FA5}">
                      <a16:colId xmlns:a16="http://schemas.microsoft.com/office/drawing/2014/main" val="2037237448"/>
                    </a:ext>
                  </a:extLst>
                </a:gridCol>
                <a:gridCol w="1841267">
                  <a:extLst>
                    <a:ext uri="{9D8B030D-6E8A-4147-A177-3AD203B41FA5}">
                      <a16:colId xmlns:a16="http://schemas.microsoft.com/office/drawing/2014/main" val="2658176542"/>
                    </a:ext>
                  </a:extLst>
                </a:gridCol>
              </a:tblGrid>
              <a:tr h="39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Industry experience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Functional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/</a:t>
                      </a: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educational</a:t>
                      </a:r>
                      <a:endParaRPr lang="nl-NL"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background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Areas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 of </a:t>
                      </a: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leadership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 expertise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Career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path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 details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noProof="0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Personality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traits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933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Minimum 10 years of experience in the technology sector</a:t>
                      </a:r>
                      <a:endParaRPr sz="1200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Master’s degree in Business </a:t>
                      </a: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sym typeface="Arial"/>
                        </a:rPr>
                        <a:t>Administration (MBA), Finance, or related field</a:t>
                      </a:r>
                      <a:endParaRPr lang="en-US"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sym typeface="Arial"/>
                        </a:rPr>
                        <a:t>Innovation: Driving new product/service development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Progressive leadership roles in the industry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Visionary: Clear and compelling vision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0399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Experience in digital transformation and innovation</a:t>
                      </a:r>
                      <a:endParaRPr sz="1200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Expertise in operations and finance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Mergers and Acquisitions (M&amp;A): Leading M&amp;A activities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Leading a business unit, improving performance metrics, managing large teams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Adaptable: Comfortable with change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884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[</a:t>
                      </a:r>
                      <a:r>
                        <a:rPr lang="nl-NL" sz="1200" b="0" i="0" u="none" strike="noStrike" cap="none" dirty="0" err="1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Insert</a:t>
                      </a:r>
                      <a:r>
                        <a:rPr lang="nl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]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[</a:t>
                      </a:r>
                      <a:r>
                        <a:rPr lang="nl-NL" sz="1200" dirty="0" err="1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Insert</a:t>
                      </a: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]</a:t>
                      </a: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[</a:t>
                      </a:r>
                      <a:r>
                        <a:rPr lang="nl-NL" sz="1200" dirty="0" err="1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Insert</a:t>
                      </a: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]</a:t>
                      </a: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[</a:t>
                      </a:r>
                      <a:r>
                        <a:rPr lang="nl-NL" sz="1200" dirty="0" err="1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Insert</a:t>
                      </a: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]</a:t>
                      </a: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Collaborative: Strong interpersonal skills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55458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2258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16766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50714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242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09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2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sz="2800" b="1" dirty="0">
                <a:latin typeface="+mj-lt"/>
              </a:rPr>
              <a:t>Next CEO Profile</a:t>
            </a:r>
            <a:br>
              <a:rPr lang="en-US" sz="2800" b="1" dirty="0">
                <a:latin typeface="+mj-lt"/>
              </a:rPr>
            </a:br>
            <a:endParaRPr lang="en-US" sz="1700" i="1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2"/>
          </p:nvPr>
        </p:nvSpPr>
        <p:spPr>
          <a:xfrm>
            <a:off x="411175" y="3801073"/>
            <a:ext cx="4628700" cy="298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SzPts val="1200"/>
              <a:buNone/>
            </a:pPr>
            <a:endParaRPr lang="nl-NL" sz="1400" i="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SzPts val="1200"/>
              <a:buNone/>
            </a:pPr>
            <a:r>
              <a:rPr lang="nl-NL" sz="1400" i="0" dirty="0">
                <a:latin typeface="+mn-lt"/>
              </a:rPr>
              <a:t>Basic information</a:t>
            </a:r>
            <a:endParaRPr sz="1400" i="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latin typeface="+mn-lt"/>
              </a:rPr>
              <a:t>[Specify the required experience within the industry or related fields.]</a:t>
            </a:r>
            <a:endParaRPr sz="1200" b="0" i="0" dirty="0"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 dirty="0">
                <a:latin typeface="+mn-lt"/>
              </a:rPr>
              <a:t>Name:</a:t>
            </a:r>
            <a:r>
              <a:rPr lang="en-US" sz="1300" b="0" i="0" dirty="0">
                <a:latin typeface="+mn-lt"/>
              </a:rPr>
              <a:t> </a:t>
            </a: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endParaRPr lang="en-US" sz="1300" b="0" i="0" dirty="0"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 dirty="0">
                <a:latin typeface="+mn-lt"/>
              </a:rPr>
              <a:t>Age &amp; Gender:</a:t>
            </a:r>
            <a:r>
              <a:rPr lang="en-US" sz="1300" b="0" i="0" dirty="0">
                <a:latin typeface="+mn-lt"/>
              </a:rPr>
              <a:t> </a:t>
            </a: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 dirty="0">
                <a:latin typeface="+mn-lt"/>
              </a:rPr>
              <a:t>Role/Position:</a:t>
            </a:r>
            <a:r>
              <a:rPr lang="en-US" sz="1300" b="0" i="0" dirty="0">
                <a:latin typeface="+mn-lt"/>
              </a:rPr>
              <a:t> </a:t>
            </a: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CEO</a:t>
            </a: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nl-NL" sz="1300" i="0" dirty="0" err="1">
                <a:latin typeface="+mn-lt"/>
              </a:rPr>
              <a:t>Years</a:t>
            </a:r>
            <a:r>
              <a:rPr lang="nl-NL" sz="1300" i="0" dirty="0">
                <a:latin typeface="+mn-lt"/>
              </a:rPr>
              <a:t> of </a:t>
            </a:r>
            <a:r>
              <a:rPr lang="nl-NL" sz="1300" i="0" dirty="0" err="1">
                <a:latin typeface="+mn-lt"/>
              </a:rPr>
              <a:t>experience</a:t>
            </a:r>
            <a:r>
              <a:rPr lang="nl-NL" sz="1300" i="0" dirty="0">
                <a:latin typeface="+mn-lt"/>
              </a:rPr>
              <a:t>: </a:t>
            </a:r>
            <a:r>
              <a:rPr lang="nl-NL" sz="1300" b="0" i="0" dirty="0">
                <a:solidFill>
                  <a:schemeClr val="accent2"/>
                </a:solidFill>
                <a:latin typeface="+mn-lt"/>
              </a:rPr>
              <a:t>[</a:t>
            </a:r>
            <a:r>
              <a:rPr lang="nl-NL" sz="1300" b="0" i="0" dirty="0" err="1">
                <a:solidFill>
                  <a:schemeClr val="accent2"/>
                </a:solidFill>
                <a:latin typeface="+mn-lt"/>
              </a:rPr>
              <a:t>Insert</a:t>
            </a:r>
            <a:r>
              <a:rPr lang="nl-NL" sz="1300" b="0" i="0" dirty="0">
                <a:solidFill>
                  <a:schemeClr val="accent2"/>
                </a:solidFill>
                <a:latin typeface="+mn-lt"/>
              </a:rPr>
              <a:t>]</a:t>
            </a:r>
            <a:endParaRPr sz="1300" b="0" i="0" dirty="0">
              <a:solidFill>
                <a:schemeClr val="accent2"/>
              </a:solidFill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i="0" dirty="0">
                <a:latin typeface="+mn-lt"/>
              </a:rPr>
              <a:t>Education level:</a:t>
            </a:r>
            <a:r>
              <a:rPr lang="en-US" sz="1300" b="0" i="0" dirty="0">
                <a:latin typeface="+mn-lt"/>
              </a:rPr>
              <a:t> </a:t>
            </a: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endParaRPr sz="1200" b="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2"/>
          </p:nvPr>
        </p:nvSpPr>
        <p:spPr>
          <a:xfrm>
            <a:off x="5339125" y="2355750"/>
            <a:ext cx="4840200" cy="43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400" i="0" dirty="0">
                <a:latin typeface="+mn-lt"/>
              </a:rPr>
              <a:t>Areas of leadership and expertise:</a:t>
            </a: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200" b="0" i="0" dirty="0">
                <a:latin typeface="+mn-lt"/>
              </a:rPr>
              <a:t>[Identify critical leadership skills such as fundraising, mergers and acquisitions (M&amp;A), innovation, etc.]</a:t>
            </a: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endParaRPr lang="en-US" sz="1300" b="0" i="0" dirty="0"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br>
              <a:rPr lang="en-US" sz="1300" b="0" i="0" dirty="0">
                <a:solidFill>
                  <a:schemeClr val="accent2"/>
                </a:solidFill>
                <a:latin typeface="+mn-lt"/>
              </a:rPr>
            </a:br>
            <a:endParaRPr lang="en-US" sz="1400" i="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400" i="0" dirty="0">
                <a:latin typeface="+mn-lt"/>
              </a:rPr>
              <a:t>Career path details:</a:t>
            </a:r>
            <a:endParaRPr sz="1400" i="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1200" b="0" i="0" dirty="0">
                <a:latin typeface="+mn-lt"/>
              </a:rPr>
              <a:t>[Outline the preferred career trajectory and milestones.]</a:t>
            </a:r>
            <a:endParaRPr sz="1200" b="0" i="0" dirty="0"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endParaRPr sz="1300" b="0" i="0" dirty="0"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br>
              <a:rPr lang="en-US" sz="1200" b="0" i="0" dirty="0">
                <a:solidFill>
                  <a:schemeClr val="accent2"/>
                </a:solidFill>
                <a:latin typeface="+mn-lt"/>
              </a:rPr>
            </a:br>
            <a:endParaRPr sz="1300" i="0" dirty="0">
              <a:latin typeface="+mn-lt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400" i="0" dirty="0">
                <a:latin typeface="+mn-lt"/>
              </a:rPr>
              <a:t>Personality traits:</a:t>
            </a:r>
            <a:endParaRPr sz="1400" i="0" dirty="0">
              <a:latin typeface="+mn-lt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200" b="0" i="0" dirty="0">
                <a:latin typeface="+mn-lt"/>
              </a:rPr>
              <a:t>[List essential personal qualities and characteristics.]</a:t>
            </a:r>
            <a:endParaRPr sz="1200" b="0" i="0" dirty="0"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endParaRPr sz="1300" b="0" i="0" dirty="0">
              <a:solidFill>
                <a:schemeClr val="accent2"/>
              </a:solidFill>
              <a:latin typeface="+mn-lt"/>
            </a:endParaRPr>
          </a:p>
          <a:p>
            <a:pPr marL="495300" lvl="0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 sz="1300" b="0" i="0" dirty="0">
                <a:solidFill>
                  <a:schemeClr val="accent2"/>
                </a:solidFill>
                <a:latin typeface="+mn-lt"/>
              </a:rPr>
              <a:t>[Insert]</a:t>
            </a:r>
            <a:endParaRPr sz="1300" b="0" i="0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B01AD3-BFA1-0E19-36B6-EFE1A1B7AB8B}"/>
              </a:ext>
            </a:extLst>
          </p:cNvPr>
          <p:cNvGrpSpPr/>
          <p:nvPr/>
        </p:nvGrpSpPr>
        <p:grpSpPr>
          <a:xfrm>
            <a:off x="1400140" y="1986355"/>
            <a:ext cx="1866900" cy="1695450"/>
            <a:chOff x="0" y="0"/>
            <a:chExt cx="1866900" cy="16954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68316A-2D7F-5B7F-2148-919E46C41CDB}"/>
                </a:ext>
              </a:extLst>
            </p:cNvPr>
            <p:cNvSpPr/>
            <p:nvPr/>
          </p:nvSpPr>
          <p:spPr>
            <a:xfrm>
              <a:off x="0" y="0"/>
              <a:ext cx="1866900" cy="1695450"/>
            </a:xfrm>
            <a:prstGeom prst="rect">
              <a:avLst/>
            </a:prstGeom>
            <a:solidFill>
              <a:srgbClr val="EBFBFF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4" name="Graphic 7" descr="User">
              <a:extLst>
                <a:ext uri="{FF2B5EF4-FFF2-40B4-BE49-F238E27FC236}">
                  <a16:creationId xmlns:a16="http://schemas.microsoft.com/office/drawing/2014/main" id="{B226EA24-36D1-C538-7888-EF2328E9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7000" y="47625"/>
              <a:ext cx="1592580" cy="1592580"/>
            </a:xfrm>
            <a:prstGeom prst="rect">
              <a:avLst/>
            </a:prstGeom>
          </p:spPr>
        </p:pic>
      </p:grpSp>
      <p:sp>
        <p:nvSpPr>
          <p:cNvPr id="5" name="Google Shape;96;p14">
            <a:extLst>
              <a:ext uri="{FF2B5EF4-FFF2-40B4-BE49-F238E27FC236}">
                <a16:creationId xmlns:a16="http://schemas.microsoft.com/office/drawing/2014/main" id="{599088F8-7A82-F2DF-9A85-148F9130556C}"/>
              </a:ext>
            </a:extLst>
          </p:cNvPr>
          <p:cNvSpPr txBox="1">
            <a:spLocks/>
          </p:cNvSpPr>
          <p:nvPr/>
        </p:nvSpPr>
        <p:spPr>
          <a:xfrm>
            <a:off x="411175" y="1144350"/>
            <a:ext cx="9855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BM Plex Sans"/>
              <a:buNone/>
              <a:defRPr sz="1500" b="1" i="1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None/>
              <a:defRPr sz="12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sz="1200" b="0" i="0" dirty="0">
                <a:latin typeface="+mn-lt"/>
              </a:rPr>
              <a:t>[Create a comprehensive profile for the ideal CEO candidate, incorporating the criteria and characteristics defined in the previous section. This profile should serve as a benchmark for evaluating potential candidates.]</a:t>
            </a:r>
            <a:endParaRPr lang="en-GB" sz="1400" i="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290562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 dirty="0">
                <a:latin typeface="+mj-lt"/>
              </a:rPr>
              <a:t>Internal Succession Candidates</a:t>
            </a:r>
            <a:endParaRPr sz="1700" i="1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418050" y="5760350"/>
            <a:ext cx="9855900" cy="14397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dirty="0">
              <a:solidFill>
                <a:schemeClr val="dk1"/>
              </a:solidFill>
              <a:latin typeface="+mn-lt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425075" y="5449450"/>
            <a:ext cx="15186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Notes:</a:t>
            </a:r>
            <a:endParaRPr b="1" i="0" strike="noStrike" cap="none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2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sz="1200" b="0" i="0" dirty="0">
                <a:latin typeface="+mn-lt"/>
              </a:rPr>
              <a:t>[Identify and evaluate internal candidates who could potentially succeed the current CEO.]</a:t>
            </a:r>
          </a:p>
        </p:txBody>
      </p:sp>
      <p:graphicFrame>
        <p:nvGraphicFramePr>
          <p:cNvPr id="51" name="Google Shape;51;p9"/>
          <p:cNvGraphicFramePr/>
          <p:nvPr>
            <p:extLst>
              <p:ext uri="{D42A27DB-BD31-4B8C-83A1-F6EECF244321}">
                <p14:modId xmlns:p14="http://schemas.microsoft.com/office/powerpoint/2010/main" val="194945157"/>
              </p:ext>
            </p:extLst>
          </p:nvPr>
        </p:nvGraphicFramePr>
        <p:xfrm>
          <a:off x="411175" y="1629207"/>
          <a:ext cx="9855899" cy="3643040"/>
        </p:xfrm>
        <a:graphic>
          <a:graphicData uri="http://schemas.openxmlformats.org/drawingml/2006/table">
            <a:tbl>
              <a:tblPr>
                <a:noFill/>
                <a:tableStyleId>{32920CD3-0690-43B5-BF27-7E1FC105841D}</a:tableStyleId>
              </a:tblPr>
              <a:tblGrid>
                <a:gridCol w="84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409">
                  <a:extLst>
                    <a:ext uri="{9D8B030D-6E8A-4147-A177-3AD203B41FA5}">
                      <a16:colId xmlns:a16="http://schemas.microsoft.com/office/drawing/2014/main" val="179467409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705872963"/>
                    </a:ext>
                  </a:extLst>
                </a:gridCol>
                <a:gridCol w="2520074">
                  <a:extLst>
                    <a:ext uri="{9D8B030D-6E8A-4147-A177-3AD203B41FA5}">
                      <a16:colId xmlns:a16="http://schemas.microsoft.com/office/drawing/2014/main" val="3505741012"/>
                    </a:ext>
                  </a:extLst>
                </a:gridCol>
              </a:tblGrid>
              <a:tr h="39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Name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Current role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Experience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Strengths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Areas for development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noProof="0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Suitability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ranking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Development plan 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John Smith</a:t>
                      </a: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COO</a:t>
                      </a: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1</a:t>
                      </a: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sym typeface="Arial"/>
                        </a:rPr>
                        <a:t>5 years in the technology industry, 5 years as COO 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  <a:latin typeface="+mn-lt"/>
                        </a:rPr>
                        <a:t>Strong leadership, operational management, driving efficiency </a:t>
                      </a: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International market expansion, financial strategy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7/10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Enroll</a:t>
                      </a: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 in advanced finance and international business courses.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6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66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b="1" dirty="0">
                <a:latin typeface="+mj-lt"/>
              </a:rPr>
              <a:t>External Succession Candidates</a:t>
            </a:r>
            <a:endParaRPr sz="1700" i="1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418050" y="5760350"/>
            <a:ext cx="9855900" cy="14397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chemeClr val="dk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9" name="Google Shape;49;p9"/>
          <p:cNvSpPr txBox="1"/>
          <p:nvPr/>
        </p:nvSpPr>
        <p:spPr>
          <a:xfrm>
            <a:off x="425075" y="5449450"/>
            <a:ext cx="15186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Notes:</a:t>
            </a:r>
            <a:endParaRPr b="1" i="0" strike="noStrike" cap="none" dirty="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2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sz="1200" b="0" i="0" dirty="0">
                <a:latin typeface="+mn-lt"/>
              </a:rPr>
              <a:t>[List potential external candidates for the CEO position.]</a:t>
            </a:r>
            <a:endParaRPr sz="1200" b="0" i="0" dirty="0">
              <a:latin typeface="+mn-lt"/>
            </a:endParaRPr>
          </a:p>
        </p:txBody>
      </p:sp>
      <p:graphicFrame>
        <p:nvGraphicFramePr>
          <p:cNvPr id="51" name="Google Shape;51;p9"/>
          <p:cNvGraphicFramePr/>
          <p:nvPr>
            <p:extLst>
              <p:ext uri="{D42A27DB-BD31-4B8C-83A1-F6EECF244321}">
                <p14:modId xmlns:p14="http://schemas.microsoft.com/office/powerpoint/2010/main" val="3261767004"/>
              </p:ext>
            </p:extLst>
          </p:nvPr>
        </p:nvGraphicFramePr>
        <p:xfrm>
          <a:off x="411175" y="1629207"/>
          <a:ext cx="9855899" cy="3582040"/>
        </p:xfrm>
        <a:graphic>
          <a:graphicData uri="http://schemas.openxmlformats.org/drawingml/2006/table">
            <a:tbl>
              <a:tblPr>
                <a:noFill/>
                <a:tableStyleId>{32920CD3-0690-43B5-BF27-7E1FC105841D}</a:tableStyleId>
              </a:tblPr>
              <a:tblGrid>
                <a:gridCol w="84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409">
                  <a:extLst>
                    <a:ext uri="{9D8B030D-6E8A-4147-A177-3AD203B41FA5}">
                      <a16:colId xmlns:a16="http://schemas.microsoft.com/office/drawing/2014/main" val="179467409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705872963"/>
                    </a:ext>
                  </a:extLst>
                </a:gridCol>
                <a:gridCol w="2520074">
                  <a:extLst>
                    <a:ext uri="{9D8B030D-6E8A-4147-A177-3AD203B41FA5}">
                      <a16:colId xmlns:a16="http://schemas.microsoft.com/office/drawing/2014/main" val="3505741012"/>
                    </a:ext>
                  </a:extLst>
                </a:gridCol>
              </a:tblGrid>
              <a:tr h="396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Name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Current Role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Experience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Strengths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Areas for Development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 err="1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Suitability</a:t>
                      </a: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Ranking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b="1" dirty="0">
                          <a:solidFill>
                            <a:schemeClr val="dk1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Development Plan </a:t>
                      </a:r>
                      <a:endParaRPr b="1" dirty="0">
                        <a:solidFill>
                          <a:schemeClr val="dk1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[Enter name]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[Enter role]</a:t>
                      </a: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[Enter experience]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[Enter </a:t>
                      </a: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strengths</a:t>
                      </a:r>
                      <a:r>
                        <a:rPr lang="nl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IBM Plex Sans"/>
                          <a:sym typeface="IBM Plex Sans"/>
                        </a:rPr>
                        <a:t>]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Arial"/>
                          <a:sym typeface="IBM Plex Sans"/>
                        </a:rPr>
                        <a:t>[Enter </a:t>
                      </a:r>
                      <a:r>
                        <a:rPr lang="nl-NL" sz="1200" b="0" i="0" u="none" strike="noStrike" cap="none" dirty="0" err="1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Arial"/>
                          <a:sym typeface="IBM Plex Sans"/>
                        </a:rPr>
                        <a:t>areas</a:t>
                      </a:r>
                      <a:r>
                        <a:rPr lang="nl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Arial"/>
                          <a:sym typeface="IBM Plex Sans"/>
                        </a:rPr>
                        <a:t> </a:t>
                      </a:r>
                      <a:r>
                        <a:rPr lang="nl-NL" sz="1200" b="0" i="0" u="none" strike="noStrike" cap="none" dirty="0" err="1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Arial"/>
                          <a:sym typeface="IBM Plex Sans"/>
                        </a:rPr>
                        <a:t>for</a:t>
                      </a:r>
                      <a:r>
                        <a:rPr lang="nl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Arial"/>
                          <a:sym typeface="IBM Plex Sans"/>
                        </a:rPr>
                        <a:t> development]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L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ea typeface="IBM Plex Sans"/>
                          <a:cs typeface="Arial"/>
                          <a:sym typeface="Arial"/>
                        </a:rPr>
                        <a:t>[Enter ranking]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accent2"/>
                          </a:solidFill>
                          <a:latin typeface="+mn-lt"/>
                          <a:cs typeface="Arial"/>
                          <a:sym typeface="Arial"/>
                        </a:rPr>
                        <a:t>[Enter development plan to prepare for the CEO role]</a:t>
                      </a:r>
                      <a:endParaRPr sz="1200" b="0" i="0" u="none" strike="noStrike" cap="none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Arial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69241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accent2"/>
                        </a:solidFill>
                        <a:latin typeface="+mn-lt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2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4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25075" y="525475"/>
            <a:ext cx="83256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</a:pPr>
            <a:r>
              <a:rPr lang="en-US" sz="2600" b="1" dirty="0">
                <a:latin typeface="+mj-lt"/>
              </a:rPr>
              <a:t>Plan for Recruiting or Developing Candidates</a:t>
            </a:r>
            <a:endParaRPr lang="en-US" sz="1700" i="1" dirty="0">
              <a:solidFill>
                <a:schemeClr val="dk2"/>
              </a:solidFill>
              <a:latin typeface="+mj-lt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17956" y="2755000"/>
            <a:ext cx="9855900" cy="4279200"/>
          </a:xfrm>
          <a:prstGeom prst="roundRect">
            <a:avLst>
              <a:gd name="adj" fmla="val 4629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7400" tIns="117400" rIns="117400" bIns="1174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dirty="0">
              <a:solidFill>
                <a:schemeClr val="dk1"/>
              </a:solidFill>
              <a:latin typeface="+mn-lt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2"/>
          </p:nvPr>
        </p:nvSpPr>
        <p:spPr>
          <a:xfrm>
            <a:off x="411175" y="1144350"/>
            <a:ext cx="9855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dirty="0">
                <a:latin typeface="+mn-lt"/>
              </a:rPr>
              <a:t>[Outline the strategy for recruiting external candidates and developing internal ones. This section should cover: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Recruitment process and timeline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Development programs for internal candidates (e.g., leadership training, mentorship)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Criteria for selecting recruitment firms or consultants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0" i="0" dirty="0">
                <a:latin typeface="+mn-lt"/>
              </a:rPr>
              <a:t>Budget and resource allocation for the succession process.]</a:t>
            </a:r>
            <a:endParaRPr sz="12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63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F385496-72C5-E7E0-BA62-7E9730D6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45339" r="11218" b="661"/>
          <a:stretch/>
        </p:blipFill>
        <p:spPr bwMode="auto">
          <a:xfrm>
            <a:off x="1" y="0"/>
            <a:ext cx="2334126" cy="2610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36F4CE-421F-E3F5-B0BB-7E34F5C64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 bwMode="auto">
          <a:xfrm>
            <a:off x="7320256" y="3618031"/>
            <a:ext cx="3371558" cy="412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1F04681-F2FC-3E3B-7304-BF89CEA1B2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6461100" y="6021506"/>
            <a:ext cx="2530475" cy="153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5DAEF17-8D2E-83F9-03C6-A5D9E92410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083" y="1078763"/>
            <a:ext cx="1040130" cy="91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94AAA4-8659-F788-C54E-70FF0294BC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1" y="6616233"/>
            <a:ext cx="607695" cy="60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2DD599A-09B9-AB43-0A2A-3F4700242D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53" y="6652428"/>
            <a:ext cx="527685" cy="52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B660C67-B31B-A29F-E944-3528CF3BE6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28" y="6652428"/>
            <a:ext cx="578485" cy="53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0E124-F889-AA37-C9B4-570A262ECEF7}"/>
              </a:ext>
            </a:extLst>
          </p:cNvPr>
          <p:cNvSpPr txBox="1"/>
          <p:nvPr/>
        </p:nvSpPr>
        <p:spPr>
          <a:xfrm>
            <a:off x="228598" y="7256654"/>
            <a:ext cx="53480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001E5E"/>
                </a:solidFill>
                <a:latin typeface="IBMPlexSans" panose="020B0503050203000203" pitchFamily="34" charset="0"/>
              </a:rPr>
              <a:t>COPYRIGHT © 2024 AIHR. All rights reserved. </a:t>
            </a:r>
            <a:endParaRPr lang="en-GB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12AB-A2F0-92F9-EA0A-E58E90C7ED1F}"/>
              </a:ext>
            </a:extLst>
          </p:cNvPr>
          <p:cNvSpPr txBox="1"/>
          <p:nvPr/>
        </p:nvSpPr>
        <p:spPr>
          <a:xfrm>
            <a:off x="2671888" y="1226183"/>
            <a:ext cx="5348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800" dirty="0">
                <a:solidFill>
                  <a:srgbClr val="31216B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AIHR | </a:t>
            </a:r>
            <a:r>
              <a:rPr lang="en-NL" sz="28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Academy to </a:t>
            </a:r>
            <a:r>
              <a:rPr lang="en-NL" sz="2800" dirty="0">
                <a:solidFill>
                  <a:srgbClr val="31216B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 HR</a:t>
            </a:r>
            <a:r>
              <a:rPr lang="en-NL" sz="2800" dirty="0">
                <a:effectLst/>
                <a:latin typeface="IBM Plex Sans" panose="020B0503050203000203" pitchFamily="34" charset="0"/>
              </a:rPr>
              <a:t> </a:t>
            </a:r>
            <a:endParaRPr lang="en-GB" sz="2800" dirty="0">
              <a:latin typeface="IBM Plex Sans" panose="020B050305020300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23A27-5FD8-8F4F-5876-C5359BA65FEE}"/>
              </a:ext>
            </a:extLst>
          </p:cNvPr>
          <p:cNvSpPr txBox="1"/>
          <p:nvPr/>
        </p:nvSpPr>
        <p:spPr>
          <a:xfrm>
            <a:off x="2671887" y="1813121"/>
            <a:ext cx="5702091" cy="921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Academy to Innovate HR (AIHR), it is our mission </a:t>
            </a:r>
          </a:p>
          <a:p>
            <a:pPr>
              <a:lnSpc>
                <a:spcPct val="115000"/>
              </a:lnSpc>
            </a:pP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HR future-proof by offering world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class, online education programs availabl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L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anywhere, anytime.</a:t>
            </a:r>
            <a:endParaRPr lang="en-NL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D49073-7007-2075-5E21-CFC350060CE9}"/>
              </a:ext>
            </a:extLst>
          </p:cNvPr>
          <p:cNvSpPr txBox="1"/>
          <p:nvPr/>
        </p:nvSpPr>
        <p:spPr>
          <a:xfrm>
            <a:off x="1609010" y="2967070"/>
            <a:ext cx="5348036" cy="152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Online &amp; Self-Paced Learning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4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Career Coach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4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 and Template Library</a:t>
            </a:r>
            <a:endParaRPr lang="en-NL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4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11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200" dirty="0">
                <a:solidFill>
                  <a:srgbClr val="FFAB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1100" dirty="0">
                <a:solidFill>
                  <a:srgbClr val="00206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600" dirty="0">
                <a:solidFill>
                  <a:srgbClr val="002060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HRCI, SHRM &amp; HRDA Credits </a:t>
            </a:r>
            <a:endParaRPr lang="en-GB" dirty="0"/>
          </a:p>
        </p:txBody>
      </p:sp>
      <p:sp>
        <p:nvSpPr>
          <p:cNvPr id="28" name="Rounded Rectangle 27">
            <a:hlinkClick r:id="rId10"/>
            <a:extLst>
              <a:ext uri="{FF2B5EF4-FFF2-40B4-BE49-F238E27FC236}">
                <a16:creationId xmlns:a16="http://schemas.microsoft.com/office/drawing/2014/main" id="{54005239-6FBB-A5BA-0228-5F532D504C36}"/>
              </a:ext>
            </a:extLst>
          </p:cNvPr>
          <p:cNvSpPr/>
          <p:nvPr/>
        </p:nvSpPr>
        <p:spPr>
          <a:xfrm>
            <a:off x="3921962" y="5113420"/>
            <a:ext cx="2092993" cy="44516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IBM Plex Sans" panose="020B050305020300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GB" sz="1600" u="sng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9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HR Color Palette">
      <a:dk1>
        <a:srgbClr val="30206B"/>
      </a:dk1>
      <a:lt1>
        <a:srgbClr val="FFFFFF"/>
      </a:lt1>
      <a:dk2>
        <a:srgbClr val="1EBBF0"/>
      </a:dk2>
      <a:lt2>
        <a:srgbClr val="E9FAFF"/>
      </a:lt2>
      <a:accent1>
        <a:srgbClr val="B0E7FF"/>
      </a:accent1>
      <a:accent2>
        <a:srgbClr val="5D5CFF"/>
      </a:accent2>
      <a:accent3>
        <a:srgbClr val="00A0AF"/>
      </a:accent3>
      <a:accent4>
        <a:srgbClr val="FFAB00"/>
      </a:accent4>
      <a:accent5>
        <a:srgbClr val="F35C0F"/>
      </a:accent5>
      <a:accent6>
        <a:srgbClr val="E32C34"/>
      </a:accent6>
      <a:hlink>
        <a:srgbClr val="1EBBF0"/>
      </a:hlink>
      <a:folHlink>
        <a:srgbClr val="3020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629</Words>
  <Application>Microsoft Macintosh PowerPoint</Application>
  <PresentationFormat>Custom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IBM Plex Sans Condensed</vt:lpstr>
      <vt:lpstr>Segoe UI Symbol</vt:lpstr>
      <vt:lpstr>Arial</vt:lpstr>
      <vt:lpstr>IBMPlexSans</vt:lpstr>
      <vt:lpstr>IBM Plex Sans</vt:lpstr>
      <vt:lpstr>IBM Plex Sans Medium</vt:lpstr>
      <vt:lpstr>Office Theme</vt:lpstr>
      <vt:lpstr>CEO Succession Planning Template  </vt:lpstr>
      <vt:lpstr>Overview of Operations (Next 3-5 years)</vt:lpstr>
      <vt:lpstr>Criteria and Characteristics Needed for the Next CEO</vt:lpstr>
      <vt:lpstr>Next CEO Profile </vt:lpstr>
      <vt:lpstr>Internal Succession Candidates</vt:lpstr>
      <vt:lpstr>External Succession Candidates</vt:lpstr>
      <vt:lpstr>Plan for Recruiting or Developing Candidates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30-60-90 Day Plan  New Hires   </dc:title>
  <cp:lastModifiedBy>Microsoft Office User</cp:lastModifiedBy>
  <cp:revision>10</cp:revision>
  <dcterms:modified xsi:type="dcterms:W3CDTF">2024-08-08T09:56:49Z</dcterms:modified>
</cp:coreProperties>
</file>